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9" r:id="rId2"/>
    <p:sldId id="261" r:id="rId3"/>
    <p:sldId id="419" r:id="rId4"/>
    <p:sldId id="257" r:id="rId5"/>
    <p:sldId id="258" r:id="rId6"/>
    <p:sldId id="268" r:id="rId7"/>
    <p:sldId id="353" r:id="rId8"/>
    <p:sldId id="357" r:id="rId9"/>
    <p:sldId id="408" r:id="rId10"/>
    <p:sldId id="384" r:id="rId11"/>
    <p:sldId id="354" r:id="rId12"/>
    <p:sldId id="356" r:id="rId13"/>
    <p:sldId id="376" r:id="rId14"/>
    <p:sldId id="377" r:id="rId15"/>
    <p:sldId id="378" r:id="rId16"/>
    <p:sldId id="382" r:id="rId17"/>
    <p:sldId id="385" r:id="rId18"/>
    <p:sldId id="386" r:id="rId19"/>
    <p:sldId id="387" r:id="rId20"/>
    <p:sldId id="388" r:id="rId21"/>
    <p:sldId id="401" r:id="rId22"/>
    <p:sldId id="392" r:id="rId23"/>
    <p:sldId id="393" r:id="rId24"/>
    <p:sldId id="394" r:id="rId25"/>
    <p:sldId id="395" r:id="rId26"/>
    <p:sldId id="396" r:id="rId27"/>
    <p:sldId id="403" r:id="rId28"/>
    <p:sldId id="402" r:id="rId29"/>
    <p:sldId id="390" r:id="rId30"/>
    <p:sldId id="400" r:id="rId31"/>
    <p:sldId id="404" r:id="rId32"/>
    <p:sldId id="405" r:id="rId33"/>
    <p:sldId id="406" r:id="rId34"/>
    <p:sldId id="407" r:id="rId35"/>
    <p:sldId id="364" r:id="rId36"/>
    <p:sldId id="409" r:id="rId37"/>
    <p:sldId id="410" r:id="rId38"/>
    <p:sldId id="411" r:id="rId39"/>
    <p:sldId id="412" r:id="rId40"/>
    <p:sldId id="413" r:id="rId41"/>
    <p:sldId id="414" r:id="rId42"/>
    <p:sldId id="372" r:id="rId43"/>
    <p:sldId id="373" r:id="rId44"/>
    <p:sldId id="415" r:id="rId45"/>
    <p:sldId id="416" r:id="rId46"/>
    <p:sldId id="417" r:id="rId47"/>
    <p:sldId id="418" r:id="rId48"/>
    <p:sldId id="345" r:id="rId49"/>
    <p:sldId id="349" r:id="rId50"/>
    <p:sldId id="350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D48"/>
    <a:srgbClr val="E2B173"/>
    <a:srgbClr val="AEBDD0"/>
    <a:srgbClr val="BA7C4E"/>
    <a:srgbClr val="76A66A"/>
    <a:srgbClr val="BBB950"/>
    <a:srgbClr val="496741"/>
    <a:srgbClr val="2B2B2B"/>
    <a:srgbClr val="397674"/>
    <a:srgbClr val="59B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27" autoAdjust="0"/>
  </p:normalViewPr>
  <p:slideViewPr>
    <p:cSldViewPr snapToGrid="0" snapToObjects="1">
      <p:cViewPr varScale="1">
        <p:scale>
          <a:sx n="115" d="100"/>
          <a:sy n="115" d="100"/>
        </p:scale>
        <p:origin x="-1456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7/21/14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site</a:t>
            </a:r>
            <a:r>
              <a:rPr lang="en-US" baseline="0" dirty="0" smtClean="0"/>
              <a:t> we’ll update</a:t>
            </a:r>
          </a:p>
          <a:p>
            <a:r>
              <a:rPr lang="en-US" baseline="0" dirty="0" smtClean="0"/>
              <a:t>Also look at the technologies we’ll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Invented by Amazon (you bought X…you may be interested in Y)</a:t>
            </a:r>
          </a:p>
          <a:p>
            <a:endParaRPr lang="en-US" dirty="0" smtClean="0"/>
          </a:p>
          <a:p>
            <a:r>
              <a:rPr lang="en-US" dirty="0" smtClean="0"/>
              <a:t>Item Based scales better (a function of your catalog,</a:t>
            </a:r>
            <a:r>
              <a:rPr lang="en-US" baseline="0" dirty="0" smtClean="0"/>
              <a:t> not your customer base)</a:t>
            </a:r>
          </a:p>
          <a:p>
            <a:r>
              <a:rPr lang="en-US" baseline="0" dirty="0" smtClean="0"/>
              <a:t>Item Based doesn’t need to be updated as frequently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Boot, Spring Data JPA, Spring Core/MVC, Spring Security,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7/21/14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microsoft.com/office/2007/relationships/hdphoto" Target="../media/hdphoto4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6.wdp"/><Relationship Id="rId5" Type="http://schemas.microsoft.com/office/2007/relationships/hdphoto" Target="../media/hdphoto7.wdp"/><Relationship Id="rId6" Type="http://schemas.microsoft.com/office/2007/relationships/hdphoto" Target="../media/hdphoto1.wdp"/><Relationship Id="rId7" Type="http://schemas.openxmlformats.org/officeDocument/2006/relationships/image" Target="../media/image24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8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microsoft.com/office/2007/relationships/hdphoto" Target="../media/hdphoto5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microsoft.com/office/2007/relationships/hdphoto" Target="../media/hdphoto9.wdp"/><Relationship Id="rId8" Type="http://schemas.openxmlformats.org/officeDocument/2006/relationships/image" Target="../media/image39.png"/><Relationship Id="rId9" Type="http://schemas.microsoft.com/office/2007/relationships/hdphoto" Target="../media/hdphoto10.wdp"/><Relationship Id="rId10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microsoft.com/office/2007/relationships/hdphoto" Target="../media/hdphoto14.wdp"/><Relationship Id="rId5" Type="http://schemas.microsoft.com/office/2007/relationships/hdphoto" Target="../media/hdphoto15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17.wdp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microsoft.com/office/2007/relationships/hdphoto" Target="../media/hdphoto20.wdp"/><Relationship Id="rId13" Type="http://schemas.openxmlformats.org/officeDocument/2006/relationships/image" Target="../media/image53.png"/><Relationship Id="rId14" Type="http://schemas.microsoft.com/office/2007/relationships/hdphoto" Target="../media/hdphoto21.wdp"/><Relationship Id="rId15" Type="http://schemas.openxmlformats.org/officeDocument/2006/relationships/image" Target="../media/image54.png"/><Relationship Id="rId16" Type="http://schemas.microsoft.com/office/2007/relationships/hdphoto" Target="../media/hdphoto22.wdp"/><Relationship Id="rId1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51.png"/><Relationship Id="rId5" Type="http://schemas.microsoft.com/office/2007/relationships/hdphoto" Target="../media/hdphoto18.wdp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microsoft.com/office/2007/relationships/hdphoto" Target="../media/hdphoto23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9" Type="http://schemas.microsoft.com/office/2007/relationships/hdphoto" Target="../media/hdphoto27.wdp"/><Relationship Id="rId20" Type="http://schemas.microsoft.com/office/2007/relationships/hdphoto" Target="../media/hdphoto32.wdp"/><Relationship Id="rId21" Type="http://schemas.openxmlformats.org/officeDocument/2006/relationships/image" Target="../media/image72.png"/><Relationship Id="rId22" Type="http://schemas.microsoft.com/office/2007/relationships/hdphoto" Target="../media/hdphoto33.wdp"/><Relationship Id="rId23" Type="http://schemas.openxmlformats.org/officeDocument/2006/relationships/image" Target="../media/image73.png"/><Relationship Id="rId24" Type="http://schemas.microsoft.com/office/2007/relationships/hdphoto" Target="../media/hdphoto34.wdp"/><Relationship Id="rId25" Type="http://schemas.openxmlformats.org/officeDocument/2006/relationships/image" Target="../media/image74.png"/><Relationship Id="rId26" Type="http://schemas.microsoft.com/office/2007/relationships/hdphoto" Target="../media/hdphoto35.wdp"/><Relationship Id="rId27" Type="http://schemas.openxmlformats.org/officeDocument/2006/relationships/image" Target="../media/image75.png"/><Relationship Id="rId28" Type="http://schemas.microsoft.com/office/2007/relationships/hdphoto" Target="../media/hdphoto36.wdp"/><Relationship Id="rId10" Type="http://schemas.openxmlformats.org/officeDocument/2006/relationships/image" Target="../media/image66.png"/><Relationship Id="rId11" Type="http://schemas.microsoft.com/office/2007/relationships/hdphoto" Target="../media/hdphoto28.wdp"/><Relationship Id="rId12" Type="http://schemas.openxmlformats.org/officeDocument/2006/relationships/image" Target="../media/image67.png"/><Relationship Id="rId13" Type="http://schemas.microsoft.com/office/2007/relationships/hdphoto" Target="../media/hdphoto29.wdp"/><Relationship Id="rId14" Type="http://schemas.openxmlformats.org/officeDocument/2006/relationships/image" Target="../media/image68.png"/><Relationship Id="rId15" Type="http://schemas.microsoft.com/office/2007/relationships/hdphoto" Target="../media/hdphoto30.wdp"/><Relationship Id="rId16" Type="http://schemas.openxmlformats.org/officeDocument/2006/relationships/image" Target="../media/image69.png"/><Relationship Id="rId17" Type="http://schemas.microsoft.com/office/2007/relationships/hdphoto" Target="../media/hdphoto31.wdp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microsoft.com/office/2007/relationships/hdphoto" Target="../media/hdphoto25.wdp"/><Relationship Id="rId6" Type="http://schemas.openxmlformats.org/officeDocument/2006/relationships/image" Target="../media/image64.png"/><Relationship Id="rId7" Type="http://schemas.microsoft.com/office/2007/relationships/hdphoto" Target="../media/hdphoto26.wdp"/><Relationship Id="rId8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8"/>
            <a:ext cx="9144000" cy="514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8422" y="128597"/>
            <a:ext cx="4538978" cy="4538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315" y="1643403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800279" y="232634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1566" y="2827488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8195" y="3271678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7913">
            <a:off x="669735" y="-399037"/>
            <a:ext cx="8710357" cy="5285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1519">
            <a:off x="681975" y="-385285"/>
            <a:ext cx="8658101" cy="5253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2152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32" y="-1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458" y="3208325"/>
            <a:ext cx="558663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TOOLS AND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 algn="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TECHNOLOGIES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400213" cy="2400657"/>
            <a:chOff x="956496" y="1530403"/>
            <a:chExt cx="7400213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63824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BOOT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34139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MYSQL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01300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HADOOP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51855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715900" y="880946"/>
            <a:ext cx="2732340" cy="338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428751"/>
            <a:ext cx="3954929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@MICHAELMINELLA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SPRING.IO/TEAM/MMINELLA</a:t>
            </a:r>
          </a:p>
          <a:p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r>
              <a:rPr lang="en-US" dirty="0" smtClean="0">
                <a:latin typeface="Helvetica Neue Bold Condensed"/>
                <a:cs typeface="Helvetica Neue Bold Condensed"/>
              </a:rPr>
              <a:t>OFFICE HOURS: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1:40 pm TODAY!</a:t>
            </a:r>
          </a:p>
          <a:p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3" y="1939998"/>
            <a:ext cx="4974167" cy="23813"/>
          </a:xfrm>
          <a:prstGeom prst="line">
            <a:avLst/>
          </a:prstGeom>
          <a:ln w="412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1388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MAHOUT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1940969"/>
            <a:ext cx="4506362" cy="1640899"/>
            <a:chOff x="3926922" y="2495141"/>
            <a:chExt cx="4506362" cy="218786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400"/>
              <a:ext cx="4506362" cy="2121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56063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3682878"/>
            <a:ext cx="1524000" cy="1524000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980123" y="306250"/>
            <a:ext cx="1828800" cy="1828800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286089" y="56998"/>
            <a:ext cx="1524000" cy="1524000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6420" y="1299330"/>
            <a:ext cx="1524000" cy="1524000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159714" y="-643667"/>
            <a:ext cx="2133600" cy="2133600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46159" y="3744748"/>
            <a:ext cx="2133600" cy="2133600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205378" y="1666484"/>
            <a:ext cx="27432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1" y="2447482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1361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8" y="264555"/>
            <a:ext cx="822662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3747" y="1370277"/>
            <a:ext cx="3089998" cy="136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MANY DOMAINS TO</a:t>
            </a:r>
          </a:p>
          <a:p>
            <a:pPr>
              <a:lnSpc>
                <a:spcPct val="80000"/>
              </a:lnSpc>
            </a:pPr>
            <a:r>
              <a:rPr lang="en-US" sz="7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BRIDGE</a:t>
            </a:r>
            <a:endParaRPr lang="en-US" sz="76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3" y="2886032"/>
            <a:ext cx="32662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899" y="1069778"/>
            <a:ext cx="6026203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SOURCE, CHANEL, SINK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795" y="3180093"/>
            <a:ext cx="4516411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ADAPTER, CHANEL, FILTER, TRANSFORMER, ETC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EIP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928" y="106977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CONNECTOR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ITEMREADER/ITEMWRITER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379" y="474684"/>
            <a:ext cx="6563242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WORKFLOW, ACTION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STEP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439278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5" name="Picture 4" descr="Screen Shot 2014-07-16 at 5.36.43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8" name="Picture 7" descr="Screen Shot 2014-07-16 at 5.40.23 PM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7392" y="1799495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61" y="2107800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180296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1812112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--port=8181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928" y="684492"/>
            <a:ext cx="585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TOTAL LINES OF CUSTOM CODE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23912" y="1514844"/>
            <a:ext cx="3928777" cy="773356"/>
            <a:chOff x="1587454" y="1149682"/>
            <a:chExt cx="3928777" cy="773356"/>
          </a:xfrm>
        </p:grpSpPr>
        <p:pic>
          <p:nvPicPr>
            <p:cNvPr id="3" name="Picture 2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1149682"/>
              <a:ext cx="773356" cy="7733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810" y="1276707"/>
              <a:ext cx="3155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47 </a:t>
              </a:r>
              <a:r>
                <a:rPr lang="en-US" sz="3600" dirty="0" smtClean="0">
                  <a:solidFill>
                    <a:schemeClr val="tx2">
                      <a:lumMod val="50000"/>
                    </a:schemeClr>
                  </a:solidFill>
                  <a:latin typeface="Helvetica Neue Bold Condensed"/>
                  <a:cs typeface="Helvetica Neue Bold Condensed"/>
                </a:rPr>
                <a:t>Lines of Java</a:t>
              </a:r>
              <a:endParaRPr lang="en-US" sz="3600" dirty="0">
                <a:solidFill>
                  <a:schemeClr val="tx2">
                    <a:lumMod val="5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23912" y="2486721"/>
            <a:ext cx="3869231" cy="773356"/>
            <a:chOff x="1587454" y="2486721"/>
            <a:chExt cx="3869231" cy="773356"/>
          </a:xfrm>
        </p:grpSpPr>
        <p:sp>
          <p:nvSpPr>
            <p:cNvPr id="8" name="TextBox 7"/>
            <p:cNvSpPr txBox="1"/>
            <p:nvPr/>
          </p:nvSpPr>
          <p:spPr>
            <a:xfrm>
              <a:off x="2360810" y="2613746"/>
              <a:ext cx="3095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29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Lines of XML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8" name="Picture 17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2486721"/>
              <a:ext cx="773356" cy="77335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23912" y="3473134"/>
            <a:ext cx="6296176" cy="773356"/>
            <a:chOff x="1587454" y="3473134"/>
            <a:chExt cx="6296176" cy="773356"/>
          </a:xfrm>
        </p:grpSpPr>
        <p:sp>
          <p:nvSpPr>
            <p:cNvPr id="7" name="TextBox 6"/>
            <p:cNvSpPr txBox="1"/>
            <p:nvPr/>
          </p:nvSpPr>
          <p:spPr>
            <a:xfrm>
              <a:off x="2360810" y="3585624"/>
              <a:ext cx="5522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6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Spring XD Shell Commands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9" name="Picture 18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3473134"/>
              <a:ext cx="773356" cy="77335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131" y="-60654"/>
            <a:ext cx="7875137" cy="5264809"/>
            <a:chOff x="133596" y="-203804"/>
            <a:chExt cx="7875137" cy="5264809"/>
          </a:xfrm>
        </p:grpSpPr>
        <p:pic>
          <p:nvPicPr>
            <p:cNvPr id="6" name="Picture 5" descr="icon_17193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690380">
              <a:off x="133596" y="-203804"/>
              <a:ext cx="5264809" cy="526480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981709" y="2406596"/>
              <a:ext cx="4027024" cy="1485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COLLABORATIVE</a:t>
              </a:r>
            </a:p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FILTERING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60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608" y="-519364"/>
            <a:ext cx="6182228" cy="61822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5070" y="2204983"/>
            <a:ext cx="370996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TWO</a:t>
            </a:r>
            <a:r>
              <a:rPr lang="en-US" sz="5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4" name="Picture 3" descr="icon_508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2" y="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131" y="1105821"/>
            <a:ext cx="4138358" cy="3440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64" y="1912245"/>
            <a:ext cx="555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RecommendationEngine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517" y="3269757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184" y="1146428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900" dirty="0" smtClean="0">
                <a:latin typeface="Helvetica Neue Bold Condensed"/>
                <a:cs typeface="Helvetica Neue Bold Condensed"/>
              </a:rPr>
              <a:t>PEOPLE ARE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FUNNY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8" y="230117"/>
            <a:ext cx="7717704" cy="4683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38" y="1090075"/>
            <a:ext cx="13657185" cy="2841404"/>
            <a:chOff x="96838" y="1090075"/>
            <a:chExt cx="13657185" cy="28414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838" y="1090075"/>
              <a:ext cx="11497927" cy="28414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303" y="1134247"/>
              <a:ext cx="1982161" cy="26327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3378" y="1222591"/>
              <a:ext cx="2030645" cy="240957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8649E-7 L -0.67014 -3.88649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commendationEngin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61" y="491435"/>
            <a:ext cx="8392079" cy="41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2729" y="4329232"/>
            <a:ext cx="23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TAG_ID, TAG_ID, SCORE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100565" y="530666"/>
            <a:ext cx="6863435" cy="808278"/>
            <a:chOff x="1100565" y="530666"/>
            <a:chExt cx="6863435" cy="808278"/>
          </a:xfrm>
        </p:grpSpPr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200" y="530666"/>
              <a:ext cx="420624" cy="420624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615" y="530666"/>
              <a:ext cx="420624" cy="42062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28017" y="938834"/>
              <a:ext cx="1465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0565" y="938834"/>
              <a:ext cx="1841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Check Box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Hrag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Chanchanian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4971" y="938834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96932" y="93883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Crane by Kenneth Von Alt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" name="Picture 3" descr="icon_87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530666"/>
              <a:ext cx="420624" cy="420624"/>
            </a:xfrm>
            <a:prstGeom prst="rect">
              <a:avLst/>
            </a:prstGeom>
          </p:spPr>
        </p:pic>
        <p:pic>
          <p:nvPicPr>
            <p:cNvPr id="5" name="Picture 4" descr="icon_222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348837" y="1591857"/>
            <a:ext cx="6601325" cy="797857"/>
            <a:chOff x="1348837" y="1678056"/>
            <a:chExt cx="6601325" cy="797857"/>
          </a:xfrm>
        </p:grpSpPr>
        <p:sp>
          <p:nvSpPr>
            <p:cNvPr id="26" name="TextBox 25"/>
            <p:cNvSpPr txBox="1"/>
            <p:nvPr/>
          </p:nvSpPr>
          <p:spPr>
            <a:xfrm>
              <a:off x="3017644" y="2075803"/>
              <a:ext cx="1406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Funnel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Volodin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Anton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48837" y="2075803"/>
              <a:ext cx="134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Nut by Naomi Atkinson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81217" y="2074231"/>
              <a:ext cx="1368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Matthew Hall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48396" y="2075803"/>
              <a:ext cx="1508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Circuit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Piotrek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Chuchla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" name="Picture 5" descr="icon_5606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1678056"/>
              <a:ext cx="420624" cy="420624"/>
            </a:xfrm>
            <a:prstGeom prst="rect">
              <a:avLst/>
            </a:prstGeom>
          </p:spPr>
        </p:pic>
        <p:pic>
          <p:nvPicPr>
            <p:cNvPr id="10" name="Picture 9" descr="icon_17193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1678056"/>
              <a:ext cx="420624" cy="420624"/>
            </a:xfrm>
            <a:prstGeom prst="rect">
              <a:avLst/>
            </a:prstGeom>
          </p:spPr>
        </p:pic>
        <p:pic>
          <p:nvPicPr>
            <p:cNvPr id="11" name="Picture 10" descr="icon_21524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1678056"/>
              <a:ext cx="420624" cy="420624"/>
            </a:xfrm>
            <a:prstGeom prst="rect">
              <a:avLst/>
            </a:prstGeom>
          </p:spPr>
        </p:pic>
        <p:pic>
          <p:nvPicPr>
            <p:cNvPr id="13" name="Picture 12" descr="icon_32842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1678056"/>
              <a:ext cx="420624" cy="420624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322678" y="2642627"/>
            <a:ext cx="6720757" cy="810268"/>
            <a:chOff x="1322678" y="2684707"/>
            <a:chExt cx="6720757" cy="810268"/>
          </a:xfrm>
        </p:grpSpPr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2684707"/>
              <a:ext cx="420624" cy="42062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28410" y="309486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Eric M. Ellis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73775" y="309486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Noun Project</a:t>
              </a:r>
              <a:endPara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22678" y="3094865"/>
              <a:ext cx="1397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Network by Mister Pixel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36030" y="3094865"/>
              <a:ext cx="14398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People by Wilson Joseph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8" name="Picture 17" descr="icon_33514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2684707"/>
              <a:ext cx="420624" cy="420624"/>
            </a:xfrm>
            <a:prstGeom prst="rect">
              <a:avLst/>
            </a:prstGeom>
          </p:spPr>
        </p:pic>
        <p:pic>
          <p:nvPicPr>
            <p:cNvPr id="19" name="Picture 18" descr="icon_36661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2684707"/>
              <a:ext cx="420624" cy="420624"/>
            </a:xfrm>
            <a:prstGeom prst="rect">
              <a:avLst/>
            </a:prstGeom>
          </p:spPr>
        </p:pic>
        <p:pic>
          <p:nvPicPr>
            <p:cNvPr id="21" name="Picture 20" descr="icon_50800.png"/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2684707"/>
              <a:ext cx="420624" cy="42062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2952253" y="3705808"/>
            <a:ext cx="3161087" cy="907027"/>
            <a:chOff x="2952253" y="3705808"/>
            <a:chExt cx="3161087" cy="907027"/>
          </a:xfrm>
        </p:grpSpPr>
        <p:sp>
          <p:nvSpPr>
            <p:cNvPr id="40" name="TextBox 39"/>
            <p:cNvSpPr txBox="1"/>
            <p:nvPr/>
          </p:nvSpPr>
          <p:spPr>
            <a:xfrm>
              <a:off x="4794280" y="4212725"/>
              <a:ext cx="131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Maze by Gilbert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Bages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5" name="Picture 24" descr="icon_53620.png"/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952253" y="4212725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Fork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39" name="Picture 38" descr="icon_60030.png"/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3705808"/>
              <a:ext cx="420624" cy="42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51799" y="274667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31" y="1356240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138342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2500698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382762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079784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3" y="-4164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1668517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4102918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20" y="2938302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0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4" y="-251807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2545886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8" y="-641967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3757768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39443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785472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9" y="1956351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312161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-7442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41" y="3617965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4442</TotalTime>
  <Words>614</Words>
  <Application>Microsoft Macintosh PowerPoint</Application>
  <PresentationFormat>On-screen Show (16:9)</PresentationFormat>
  <Paragraphs>218</Paragraphs>
  <Slides>50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275</cp:revision>
  <dcterms:created xsi:type="dcterms:W3CDTF">2014-06-04T14:24:53Z</dcterms:created>
  <dcterms:modified xsi:type="dcterms:W3CDTF">2014-07-22T01:48:31Z</dcterms:modified>
</cp:coreProperties>
</file>